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3" r:id="rId16"/>
    <p:sldId id="274" r:id="rId17"/>
    <p:sldId id="276" r:id="rId18"/>
    <p:sldId id="277" r:id="rId19"/>
    <p:sldId id="278" r:id="rId20"/>
    <p:sldId id="280" r:id="rId21"/>
    <p:sldId id="281" r:id="rId22"/>
    <p:sldId id="282" r:id="rId23"/>
    <p:sldId id="271" r:id="rId24"/>
    <p:sldId id="272" r:id="rId25"/>
  </p:sldIdLst>
  <p:sldSz cx="9144000" cy="5143500" type="screen16x9"/>
  <p:notesSz cx="6858000" cy="9144000"/>
  <p:embeddedFontLst>
    <p:embeddedFont>
      <p:font typeface="Average" panose="020B0604020202020204" charset="0"/>
      <p:regular r:id="rId27"/>
    </p:embeddedFont>
    <p:embeddedFont>
      <p:font typeface="Oswald" panose="00000500000000000000" pitchFamily="2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855" autoAdjust="0"/>
  </p:normalViewPr>
  <p:slideViewPr>
    <p:cSldViewPr snapToGrid="0">
      <p:cViewPr varScale="1">
        <p:scale>
          <a:sx n="90" d="100"/>
          <a:sy n="90" d="100"/>
        </p:scale>
        <p:origin x="761" y="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acab5f817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acab5f817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ade08eaa3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ade08eaa3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8031df2dcd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8031df2dcd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b24033c4b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b24033c4b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b24033c4b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b24033c4b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acab5f817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acab5f817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ade08eaa34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ade08eaa34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8031df2dc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8031df2dc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8031df2dc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8031df2dc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acab5f817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acab5f817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8031df2dcd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8031df2dcd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8031df2dcd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8031df2dcd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ab9428bfed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ab9428bfed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8031df2dcd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8031df2dcd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8031df2dcd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8031df2dcd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95050" y="990800"/>
            <a:ext cx="79956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Opinion on Student Loan Forgiveness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4193947" y="3145139"/>
            <a:ext cx="756106" cy="7057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By: </a:t>
            </a:r>
            <a:endParaRPr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674342-D9FB-156D-6856-ECEB28A06296}"/>
              </a:ext>
            </a:extLst>
          </p:cNvPr>
          <p:cNvSpPr txBox="1"/>
          <p:nvPr/>
        </p:nvSpPr>
        <p:spPr>
          <a:xfrm>
            <a:off x="1553737" y="3583259"/>
            <a:ext cx="634876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5000"/>
              </a:lnSpc>
              <a:buClr>
                <a:schemeClr val="accent3"/>
              </a:buClr>
              <a:buSzPts val="2100"/>
              <a:buFont typeface="Average"/>
              <a:buNone/>
              <a:defRPr sz="2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indent="-317500" algn="ctr">
              <a:buClr>
                <a:schemeClr val="accent3"/>
              </a:buClr>
              <a:buSzPts val="2100"/>
              <a:buFont typeface="Average"/>
              <a:buNone/>
              <a:defRPr sz="2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indent="-317500" algn="ctr">
              <a:buClr>
                <a:schemeClr val="accent3"/>
              </a:buClr>
              <a:buSzPts val="2100"/>
              <a:buFont typeface="Average"/>
              <a:buNone/>
              <a:defRPr sz="2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indent="-317500" algn="ctr">
              <a:buClr>
                <a:schemeClr val="accent3"/>
              </a:buClr>
              <a:buSzPts val="2100"/>
              <a:buFont typeface="Average"/>
              <a:buNone/>
              <a:defRPr sz="2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indent="-317500" algn="ctr">
              <a:buClr>
                <a:schemeClr val="accent3"/>
              </a:buClr>
              <a:buSzPts val="2100"/>
              <a:buFont typeface="Average"/>
              <a:buNone/>
              <a:defRPr sz="2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indent="-317500" algn="ctr">
              <a:buClr>
                <a:schemeClr val="accent3"/>
              </a:buClr>
              <a:buSzPts val="2100"/>
              <a:buFont typeface="Average"/>
              <a:buNone/>
              <a:defRPr sz="2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indent="-317500" algn="ctr">
              <a:buClr>
                <a:schemeClr val="accent3"/>
              </a:buClr>
              <a:buSzPts val="2100"/>
              <a:buFont typeface="Average"/>
              <a:buNone/>
              <a:defRPr sz="2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indent="-317500" algn="ctr">
              <a:buClr>
                <a:schemeClr val="accent3"/>
              </a:buClr>
              <a:buSzPts val="2100"/>
              <a:buFont typeface="Average"/>
              <a:buNone/>
              <a:defRPr sz="2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indent="-317500" algn="ctr">
              <a:buClr>
                <a:schemeClr val="accent3"/>
              </a:buClr>
              <a:buSzPts val="2100"/>
              <a:buFont typeface="Average"/>
              <a:buNone/>
              <a:defRPr sz="2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r>
              <a:rPr lang="en-US" dirty="0"/>
              <a:t>Arunaggiri Pandian Karunanidhi</a:t>
            </a:r>
          </a:p>
          <a:p>
            <a:r>
              <a:rPr lang="en-US" dirty="0"/>
              <a:t>Amaan Mujtaba Jaweed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title"/>
          </p:nvPr>
        </p:nvSpPr>
        <p:spPr>
          <a:xfrm>
            <a:off x="623400" y="1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 Cloud</a:t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0125" y="1017725"/>
            <a:ext cx="4572001" cy="3509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750" y="956700"/>
            <a:ext cx="4922525" cy="3512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682450" y="186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 Cloud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>
            <a:spLocks noGrp="1"/>
          </p:cNvSpPr>
          <p:nvPr>
            <p:ph type="title"/>
          </p:nvPr>
        </p:nvSpPr>
        <p:spPr>
          <a:xfrm>
            <a:off x="2286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Visualising results and Conclusions</a:t>
            </a:r>
            <a:endParaRPr/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276625"/>
            <a:ext cx="3932875" cy="3168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3875" y="1276625"/>
            <a:ext cx="4564624" cy="316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Modeling using LDA</a:t>
            </a:r>
            <a:endParaRPr/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43" y="936713"/>
            <a:ext cx="4433320" cy="250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6"/>
          <p:cNvSpPr txBox="1"/>
          <p:nvPr/>
        </p:nvSpPr>
        <p:spPr>
          <a:xfrm>
            <a:off x="594625" y="3592375"/>
            <a:ext cx="7909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Latent Dirichlet Allocation (LDA) is a generative probabilistic model in which a varying proportion of themes are considered to make up each text in the model.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>
            <a:spLocks noGrp="1"/>
          </p:cNvSpPr>
          <p:nvPr>
            <p:ph type="title"/>
          </p:nvPr>
        </p:nvSpPr>
        <p:spPr>
          <a:xfrm>
            <a:off x="235500" y="238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LDA Implementation</a:t>
            </a:r>
            <a:endParaRPr sz="180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" name="Google Shape;148;p27"/>
          <p:cNvSpPr txBox="1">
            <a:spLocks noGrp="1"/>
          </p:cNvSpPr>
          <p:nvPr>
            <p:ph type="body" idx="1"/>
          </p:nvPr>
        </p:nvSpPr>
        <p:spPr>
          <a:xfrm>
            <a:off x="235500" y="880800"/>
            <a:ext cx="8520600" cy="39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175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Along with the Mallet's implementation, we utilized the Latent Dirichlet Allocation (LDA) from the Gensim package (via Gensim). Mallet has a successful LDA implementation. It is reputed to operate more quickly and provide greater topic separation.</a:t>
            </a:r>
            <a:endParaRPr sz="175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175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To determine how important a topic is, we will also extract the volume and percentage contribution of each topic.</a:t>
            </a:r>
            <a:endParaRPr sz="175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sz="175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7"/>
          <p:cNvSpPr txBox="1"/>
          <p:nvPr/>
        </p:nvSpPr>
        <p:spPr>
          <a:xfrm>
            <a:off x="2856200" y="2675525"/>
            <a:ext cx="261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7B252C9-8363-5280-4215-384F733D6BD6}"/>
              </a:ext>
            </a:extLst>
          </p:cNvPr>
          <p:cNvGrpSpPr/>
          <p:nvPr/>
        </p:nvGrpSpPr>
        <p:grpSpPr>
          <a:xfrm>
            <a:off x="550830" y="2876550"/>
            <a:ext cx="7849595" cy="2260848"/>
            <a:chOff x="550830" y="2876550"/>
            <a:chExt cx="7849595" cy="2260848"/>
          </a:xfrm>
        </p:grpSpPr>
        <p:sp>
          <p:nvSpPr>
            <p:cNvPr id="150" name="Google Shape;150;p27"/>
            <p:cNvSpPr txBox="1"/>
            <p:nvPr/>
          </p:nvSpPr>
          <p:spPr>
            <a:xfrm>
              <a:off x="3114675" y="2904125"/>
              <a:ext cx="2442600" cy="172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177800" lvl="0" indent="-165100" algn="l" rtl="0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75"/>
                <a:buFont typeface="Arial"/>
                <a:buNone/>
              </a:pPr>
              <a:r>
                <a:rPr lang="en" sz="1750" b="1" dirty="0">
                  <a:solidFill>
                    <a:schemeClr val="dk2"/>
                  </a:solidFill>
                </a:rPr>
                <a:t>Negative Tweets</a:t>
              </a:r>
              <a:endParaRPr sz="1750" b="1" dirty="0">
                <a:solidFill>
                  <a:schemeClr val="dk2"/>
                </a:solidFill>
              </a:endParaRPr>
            </a:p>
            <a:p>
              <a:pPr marL="0" lvl="0" indent="0" algn="l" rtl="0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75"/>
                <a:buFont typeface="Arial"/>
                <a:buNone/>
              </a:pPr>
              <a:r>
                <a:rPr lang="en" sz="1750" dirty="0">
                  <a:solidFill>
                    <a:schemeClr val="dk2"/>
                  </a:solidFill>
                </a:rPr>
                <a:t>Topic – 1: Borrower</a:t>
              </a:r>
              <a:endParaRPr sz="1750" dirty="0">
                <a:solidFill>
                  <a:schemeClr val="dk2"/>
                </a:solidFill>
              </a:endParaRPr>
            </a:p>
            <a:p>
              <a:pPr marL="0" lvl="0" indent="0" algn="l" rtl="0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75"/>
                <a:buFont typeface="Arial"/>
                <a:buNone/>
              </a:pPr>
              <a:r>
                <a:rPr lang="en" sz="1750" dirty="0">
                  <a:solidFill>
                    <a:schemeClr val="dk2"/>
                  </a:solidFill>
                </a:rPr>
                <a:t>Topic – 2: Plan</a:t>
              </a:r>
              <a:endParaRPr sz="1750" dirty="0">
                <a:solidFill>
                  <a:schemeClr val="dk2"/>
                </a:solidFill>
              </a:endParaRPr>
            </a:p>
            <a:p>
              <a:pPr marL="0" lvl="0" indent="0" algn="l" rtl="0">
                <a:lnSpc>
                  <a:spcPct val="95000"/>
                </a:lnSpc>
                <a:spcBef>
                  <a:spcPts val="1200"/>
                </a:spcBef>
                <a:spcAft>
                  <a:spcPts val="1200"/>
                </a:spcAft>
                <a:buNone/>
              </a:pPr>
              <a:r>
                <a:rPr lang="en" sz="1750" dirty="0">
                  <a:solidFill>
                    <a:schemeClr val="dk2"/>
                  </a:solidFill>
                </a:rPr>
                <a:t>Topic – 3: Debt</a:t>
              </a:r>
              <a:endParaRPr dirty="0"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151" name="Google Shape;151;p27"/>
            <p:cNvSpPr txBox="1"/>
            <p:nvPr/>
          </p:nvSpPr>
          <p:spPr>
            <a:xfrm>
              <a:off x="5789825" y="2876550"/>
              <a:ext cx="2610600" cy="20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177800" lvl="0" indent="-165100" algn="l" rtl="0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75"/>
                <a:buFont typeface="Arial"/>
                <a:buNone/>
              </a:pPr>
              <a:r>
                <a:rPr lang="en" sz="1750" b="1" dirty="0">
                  <a:solidFill>
                    <a:schemeClr val="dk2"/>
                  </a:solidFill>
                </a:rPr>
                <a:t>Neutral Tweets</a:t>
              </a:r>
              <a:endParaRPr sz="1750" b="1" dirty="0">
                <a:solidFill>
                  <a:schemeClr val="dk2"/>
                </a:solidFill>
              </a:endParaRPr>
            </a:p>
            <a:p>
              <a:pPr marL="0" lvl="0" indent="0" algn="l" rtl="0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75"/>
                <a:buFont typeface="Arial"/>
                <a:buNone/>
              </a:pPr>
              <a:r>
                <a:rPr lang="en" sz="1750" dirty="0">
                  <a:solidFill>
                    <a:schemeClr val="dk2"/>
                  </a:solidFill>
                </a:rPr>
                <a:t>Topic – 1: People</a:t>
              </a:r>
              <a:endParaRPr sz="1750" dirty="0">
                <a:solidFill>
                  <a:schemeClr val="dk2"/>
                </a:solidFill>
              </a:endParaRPr>
            </a:p>
            <a:p>
              <a:pPr marL="0" lvl="0" indent="0" algn="l" rtl="0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75"/>
                <a:buFont typeface="Arial"/>
                <a:buNone/>
              </a:pPr>
              <a:r>
                <a:rPr lang="en" sz="1750" dirty="0">
                  <a:solidFill>
                    <a:schemeClr val="dk2"/>
                  </a:solidFill>
                </a:rPr>
                <a:t>Topic – 2: Application</a:t>
              </a:r>
              <a:endParaRPr sz="1750" dirty="0">
                <a:solidFill>
                  <a:schemeClr val="dk2"/>
                </a:solidFill>
              </a:endParaRPr>
            </a:p>
            <a:p>
              <a:pPr marL="0" lvl="0" indent="0" algn="l" rtl="0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75"/>
                <a:buFont typeface="Arial"/>
                <a:buNone/>
              </a:pPr>
              <a:r>
                <a:rPr lang="en" sz="1750" dirty="0">
                  <a:solidFill>
                    <a:schemeClr val="dk2"/>
                  </a:solidFill>
                </a:rPr>
                <a:t>Topic – 3: Education</a:t>
              </a:r>
              <a:endParaRPr sz="1750" dirty="0">
                <a:solidFill>
                  <a:schemeClr val="dk2"/>
                </a:solidFill>
              </a:endParaRPr>
            </a:p>
            <a:p>
              <a:pPr marL="0" lvl="0" indent="0" algn="l" rtl="0">
                <a:spcBef>
                  <a:spcPts val="1200"/>
                </a:spcBef>
                <a:spcAft>
                  <a:spcPts val="0"/>
                </a:spcAft>
                <a:buNone/>
              </a:pPr>
              <a:endParaRPr dirty="0"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4AAC719-1A48-0734-4FDC-3AC0CE268F30}"/>
                </a:ext>
              </a:extLst>
            </p:cNvPr>
            <p:cNvSpPr txBox="1"/>
            <p:nvPr/>
          </p:nvSpPr>
          <p:spPr>
            <a:xfrm>
              <a:off x="550830" y="2904125"/>
              <a:ext cx="2222105" cy="22332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177800" indent="-165100">
                <a:lnSpc>
                  <a:spcPct val="95000"/>
                </a:lnSpc>
                <a:spcBef>
                  <a:spcPts val="1200"/>
                </a:spcBef>
                <a:buSzPts val="275"/>
                <a:buNone/>
                <a:defRPr sz="1750" b="1">
                  <a:solidFill>
                    <a:schemeClr val="dk2"/>
                  </a:solidFill>
                </a:defRPr>
              </a:lvl1pPr>
            </a:lstStyle>
            <a:p>
              <a:r>
                <a:rPr lang="en-US" dirty="0"/>
                <a:t>Positive Tweets</a:t>
              </a:r>
            </a:p>
            <a:p>
              <a:r>
                <a:rPr lang="en-US" b="0" dirty="0"/>
                <a:t>Topic – 1: Benefits</a:t>
              </a:r>
            </a:p>
            <a:p>
              <a:r>
                <a:rPr lang="en-US" b="0" dirty="0"/>
                <a:t>Topic – 2: Relief</a:t>
              </a:r>
            </a:p>
            <a:p>
              <a:r>
                <a:rPr lang="en-US" b="0" dirty="0"/>
                <a:t>Topic – 3: Money</a:t>
              </a:r>
            </a:p>
            <a:p>
              <a:endParaRPr lang="en-US" dirty="0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E231AB5-4735-F752-1A07-6F063B72741B}"/>
              </a:ext>
            </a:extLst>
          </p:cNvPr>
          <p:cNvSpPr txBox="1"/>
          <p:nvPr/>
        </p:nvSpPr>
        <p:spPr>
          <a:xfrm>
            <a:off x="226739" y="48064"/>
            <a:ext cx="6976947" cy="65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Word Cloud of Top 10 Keywords in Each Topic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B8DCA502-A7E2-77B4-598C-DAD45FB7C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581" y="698345"/>
            <a:ext cx="5439936" cy="1228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A5B6E5E-FD4B-D218-98A8-0D08F670E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581" y="2093502"/>
            <a:ext cx="5439936" cy="1228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A3BD5AFA-220B-A97C-EF3E-EF8F0A10C3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581" y="3488660"/>
            <a:ext cx="5439936" cy="130004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7D8C2F-6787-E07A-04C2-0D203614FDAB}"/>
              </a:ext>
            </a:extLst>
          </p:cNvPr>
          <p:cNvSpPr txBox="1"/>
          <p:nvPr/>
        </p:nvSpPr>
        <p:spPr>
          <a:xfrm>
            <a:off x="542693" y="936218"/>
            <a:ext cx="2326888" cy="348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5000"/>
              </a:lnSpc>
              <a:spcBef>
                <a:spcPts val="1200"/>
              </a:spcBef>
              <a:buClr>
                <a:schemeClr val="accent3"/>
              </a:buClr>
              <a:buSzPts val="275"/>
              <a:buFont typeface="Average"/>
              <a:buNone/>
              <a:defRPr sz="1750">
                <a:solidFill>
                  <a:schemeClr val="dk2"/>
                </a:solidFill>
                <a:sym typeface="Average"/>
              </a:defRPr>
            </a:lvl1pPr>
            <a:lvl2pPr marL="9144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r>
              <a:rPr lang="en-US" dirty="0"/>
              <a:t>Positive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1FFC1F-DADC-0D42-3E3E-807E8AC5AD22}"/>
              </a:ext>
            </a:extLst>
          </p:cNvPr>
          <p:cNvSpPr txBox="1"/>
          <p:nvPr/>
        </p:nvSpPr>
        <p:spPr>
          <a:xfrm>
            <a:off x="542693" y="2343607"/>
            <a:ext cx="2326888" cy="348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5000"/>
              </a:lnSpc>
              <a:spcBef>
                <a:spcPts val="1200"/>
              </a:spcBef>
              <a:buClr>
                <a:schemeClr val="accent3"/>
              </a:buClr>
              <a:buSzPts val="275"/>
              <a:buFont typeface="Average"/>
              <a:buNone/>
              <a:defRPr sz="1750">
                <a:solidFill>
                  <a:schemeClr val="dk2"/>
                </a:solidFill>
                <a:sym typeface="Average"/>
              </a:defRPr>
            </a:lvl1pPr>
            <a:lvl2pPr marL="9144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r>
              <a:rPr lang="en-US" dirty="0"/>
              <a:t>Negative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980BF2-3F8C-4184-B543-CE619E36DE72}"/>
              </a:ext>
            </a:extLst>
          </p:cNvPr>
          <p:cNvSpPr txBox="1"/>
          <p:nvPr/>
        </p:nvSpPr>
        <p:spPr>
          <a:xfrm>
            <a:off x="542693" y="3643653"/>
            <a:ext cx="2326888" cy="348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5000"/>
              </a:lnSpc>
              <a:spcBef>
                <a:spcPts val="1200"/>
              </a:spcBef>
              <a:buClr>
                <a:schemeClr val="accent3"/>
              </a:buClr>
              <a:buSzPts val="275"/>
              <a:buFont typeface="Average"/>
              <a:buNone/>
              <a:defRPr sz="1750">
                <a:solidFill>
                  <a:schemeClr val="dk2"/>
                </a:solidFill>
                <a:sym typeface="Average"/>
              </a:defRPr>
            </a:lvl1pPr>
            <a:lvl2pPr marL="9144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indent="-317500">
              <a:lnSpc>
                <a:spcPct val="115000"/>
              </a:lnSpc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r>
              <a:rPr lang="en-US" dirty="0"/>
              <a:t>Neutral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8169CEF-36F8-2730-12FC-50B58EE3ABB2}"/>
              </a:ext>
            </a:extLst>
          </p:cNvPr>
          <p:cNvCxnSpPr>
            <a:cxnSpLocks/>
          </p:cNvCxnSpPr>
          <p:nvPr/>
        </p:nvCxnSpPr>
        <p:spPr>
          <a:xfrm>
            <a:off x="1691269" y="1297541"/>
            <a:ext cx="100732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EFE6613-3311-268D-FA9F-B4CD1D914C5E}"/>
              </a:ext>
            </a:extLst>
          </p:cNvPr>
          <p:cNvCxnSpPr/>
          <p:nvPr/>
        </p:nvCxnSpPr>
        <p:spPr>
          <a:xfrm>
            <a:off x="1668967" y="2709667"/>
            <a:ext cx="100732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8278579-7CE7-8486-A408-F4CAF5E32DB2}"/>
              </a:ext>
            </a:extLst>
          </p:cNvPr>
          <p:cNvCxnSpPr/>
          <p:nvPr/>
        </p:nvCxnSpPr>
        <p:spPr>
          <a:xfrm>
            <a:off x="1624361" y="3991825"/>
            <a:ext cx="100732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0555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C81EF3-0665-A651-DDFA-8DAC3EF0B6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940" y="124832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Word Cloud of Top 10 Keywords in Each Topic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89D77E6-77BB-0161-4657-EE341BAE1058}"/>
              </a:ext>
            </a:extLst>
          </p:cNvPr>
          <p:cNvSpPr txBox="1">
            <a:spLocks/>
          </p:cNvSpPr>
          <p:nvPr/>
        </p:nvSpPr>
        <p:spPr>
          <a:xfrm>
            <a:off x="497003" y="2285206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Positive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BC52C5C-43B9-4852-DC1A-C62C5EC95F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1"/>
          <a:stretch/>
        </p:blipFill>
        <p:spPr bwMode="auto">
          <a:xfrm>
            <a:off x="2133598" y="727656"/>
            <a:ext cx="5374889" cy="4211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1971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C81EF3-0665-A651-DDFA-8DAC3EF0B6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940" y="124832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Word Cloud of Top 10 Keywords in Each Topic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89D77E6-77BB-0161-4657-EE341BAE1058}"/>
              </a:ext>
            </a:extLst>
          </p:cNvPr>
          <p:cNvSpPr txBox="1">
            <a:spLocks/>
          </p:cNvSpPr>
          <p:nvPr/>
        </p:nvSpPr>
        <p:spPr>
          <a:xfrm>
            <a:off x="497003" y="2285206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Negative</a:t>
            </a:r>
          </a:p>
        </p:txBody>
      </p:sp>
      <p:pic>
        <p:nvPicPr>
          <p:cNvPr id="2" name="Picture 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92C2759-4866-47FA-0BD8-10DE99052B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3" b="1"/>
          <a:stretch/>
        </p:blipFill>
        <p:spPr bwMode="auto">
          <a:xfrm>
            <a:off x="2142822" y="758283"/>
            <a:ext cx="5224417" cy="42603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19407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C81EF3-0665-A651-DDFA-8DAC3EF0B6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940" y="124832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Word Cloud of Top 10 Keywords in Each Topic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89D77E6-77BB-0161-4657-EE341BAE1058}"/>
              </a:ext>
            </a:extLst>
          </p:cNvPr>
          <p:cNvSpPr txBox="1">
            <a:spLocks/>
          </p:cNvSpPr>
          <p:nvPr/>
        </p:nvSpPr>
        <p:spPr>
          <a:xfrm>
            <a:off x="497003" y="2285206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Neutral</a:t>
            </a:r>
          </a:p>
        </p:txBody>
      </p:sp>
      <p:pic>
        <p:nvPicPr>
          <p:cNvPr id="2" name="Picture 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1D16754-01B1-CC27-8803-449BA3D34C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2"/>
          <a:stretch/>
        </p:blipFill>
        <p:spPr bwMode="auto">
          <a:xfrm>
            <a:off x="2038427" y="697921"/>
            <a:ext cx="5217300" cy="43207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8148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C81EF3-0665-A651-DDFA-8DAC3EF0B6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940" y="124832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Sentence Chart Colored by Topic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89D77E6-77BB-0161-4657-EE341BAE1058}"/>
              </a:ext>
            </a:extLst>
          </p:cNvPr>
          <p:cNvSpPr txBox="1">
            <a:spLocks/>
          </p:cNvSpPr>
          <p:nvPr/>
        </p:nvSpPr>
        <p:spPr>
          <a:xfrm>
            <a:off x="497003" y="2285206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Positive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5A752F-CC0C-33CA-8291-E6EBAE6B4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845" y="942790"/>
            <a:ext cx="6738897" cy="380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99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Loans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facts about student loans.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 student loan is the money a student borrows from federal government or private lender to help pay for college.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42.8 million people have federal student debt.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Student loan debt totals 1.745 trillion dollars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An average student borrows around 35k dollars to attain a bachelor’s degree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C81EF3-0665-A651-DDFA-8DAC3EF0B6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940" y="124832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Sentence Chart Colored by Topic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89D77E6-77BB-0161-4657-EE341BAE1058}"/>
              </a:ext>
            </a:extLst>
          </p:cNvPr>
          <p:cNvSpPr txBox="1">
            <a:spLocks/>
          </p:cNvSpPr>
          <p:nvPr/>
        </p:nvSpPr>
        <p:spPr>
          <a:xfrm>
            <a:off x="497003" y="2285206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Negative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F51D6C-A35D-D130-F1BA-9A59A0767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108" y="956314"/>
            <a:ext cx="6607372" cy="380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104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C81EF3-0665-A651-DDFA-8DAC3EF0B6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940" y="124832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Sentence Chart Colored by Topic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89D77E6-77BB-0161-4657-EE341BAE1058}"/>
              </a:ext>
            </a:extLst>
          </p:cNvPr>
          <p:cNvSpPr txBox="1">
            <a:spLocks/>
          </p:cNvSpPr>
          <p:nvPr/>
        </p:nvSpPr>
        <p:spPr>
          <a:xfrm>
            <a:off x="497003" y="2285206"/>
            <a:ext cx="8521700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Neutral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8359FB-EE4E-2D53-48F5-242FFD7AC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442" y="822191"/>
            <a:ext cx="6755828" cy="389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393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5E1E1-A8A8-EB48-4207-7B9240270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32791"/>
            <a:ext cx="8520600" cy="572700"/>
          </a:xfr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dirty="0"/>
              <a:t>Clusters of Documents using t-SNE Algorithm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35D9F8AB-44FC-DB4C-73A6-6A8211E0D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96" y="2044389"/>
            <a:ext cx="2538792" cy="2439707"/>
          </a:xfrm>
          <a:prstGeom prst="rect">
            <a:avLst/>
          </a:prstGeom>
        </p:spPr>
      </p:pic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88E649C3-015B-5975-908F-6CA20A3CC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604" y="2044389"/>
            <a:ext cx="2538792" cy="2439707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533A9B91-D79B-0702-9B67-F553D3A49C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7511" y="2044389"/>
            <a:ext cx="2538793" cy="2439707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175B7459-363D-A7D7-44BF-894BE0E3EA2C}"/>
              </a:ext>
            </a:extLst>
          </p:cNvPr>
          <p:cNvSpPr txBox="1">
            <a:spLocks/>
          </p:cNvSpPr>
          <p:nvPr/>
        </p:nvSpPr>
        <p:spPr>
          <a:xfrm>
            <a:off x="6866764" y="1251860"/>
            <a:ext cx="1220285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Neutral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968D2F2C-5FBD-98A7-C3E0-E16A7780B25B}"/>
              </a:ext>
            </a:extLst>
          </p:cNvPr>
          <p:cNvSpPr txBox="1">
            <a:spLocks/>
          </p:cNvSpPr>
          <p:nvPr/>
        </p:nvSpPr>
        <p:spPr>
          <a:xfrm>
            <a:off x="1056949" y="1248008"/>
            <a:ext cx="1220285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Positive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4923FCDD-86FF-74AB-3F14-25B981F45C2D}"/>
              </a:ext>
            </a:extLst>
          </p:cNvPr>
          <p:cNvSpPr txBox="1">
            <a:spLocks/>
          </p:cNvSpPr>
          <p:nvPr/>
        </p:nvSpPr>
        <p:spPr>
          <a:xfrm>
            <a:off x="3961857" y="1248008"/>
            <a:ext cx="1220285" cy="57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dirty="0"/>
              <a:t>Negative</a:t>
            </a:r>
          </a:p>
        </p:txBody>
      </p:sp>
    </p:spTree>
    <p:extLst>
      <p:ext uri="{BB962C8B-B14F-4D97-AF65-F5344CB8AC3E}">
        <p14:creationId xmlns:p14="http://schemas.microsoft.com/office/powerpoint/2010/main" val="30181753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Work</a:t>
            </a:r>
            <a:endParaRPr dirty="0"/>
          </a:p>
        </p:txBody>
      </p:sp>
      <p:sp>
        <p:nvSpPr>
          <p:cNvPr id="157" name="Google Shape;157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relations between the age of a person and his opinion towards loan forgiveness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Finding relationship between gender of the person and their opinion towards loan forgiveness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Idea: We get the age and gender of the twitter user from their profile pictures (They should have only 1 face in the picture)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Pitfall: Since the topic is relatively new, there is not enough data to figure out the relations.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>
            <a:spLocks noGrp="1"/>
          </p:cNvSpPr>
          <p:nvPr>
            <p:ph type="body" idx="1"/>
          </p:nvPr>
        </p:nvSpPr>
        <p:spPr>
          <a:xfrm>
            <a:off x="311700" y="2132400"/>
            <a:ext cx="8520600" cy="8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400" b="1" dirty="0"/>
              <a:t>Thank You</a:t>
            </a:r>
            <a:endParaRPr sz="34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Loan Forgiveness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4"/>
            <a:ext cx="9144000" cy="4427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Student Loan Forgiveness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9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if(borrower.annualIncome &lt;= 125000):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borrower.eligible = True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if(borrower.pellGrantRecipient == True): </a:t>
            </a:r>
            <a:r>
              <a:rPr lang="en">
                <a:solidFill>
                  <a:srgbClr val="FFFF00"/>
                </a:solidFill>
              </a:rPr>
              <a:t>#Family income less than median</a:t>
            </a:r>
            <a:endParaRPr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borrower.eligibility = 20000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else:  </a:t>
            </a:r>
            <a:r>
              <a:rPr lang="en">
                <a:solidFill>
                  <a:srgbClr val="FFFF00"/>
                </a:solidFill>
              </a:rPr>
              <a:t>#Family income more than median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borrower.eligibility = 10000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else: </a:t>
            </a:r>
            <a:r>
              <a:rPr lang="en">
                <a:solidFill>
                  <a:srgbClr val="FFFF00"/>
                </a:solidFill>
              </a:rPr>
              <a:t>#Annual income more than 125000</a:t>
            </a:r>
            <a:endParaRPr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borrower.eligible = False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Opinion: For? Against? Mixed?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Pros: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proposal would entirely wipe out student debt for 20 million people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Cons: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People argue whether forgiving student loans is the best way to spend an estimated $500 billion.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It is not fair to other people, who had recently paid off their loans.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Might lead to Inflation.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277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Opinion from Tweets: Methodology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6943" y="994700"/>
            <a:ext cx="4890107" cy="37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Collection</a:t>
            </a: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41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Our data source is twitter and tweets will be our data.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Using snscrape, we collect all tweets based on hashtags and we store it in our custom dataset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Example: All tweets that contain #studentloanforgiveness would be included in the dataset.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Hashtags included: 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-33432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AutoNum type="arabicPeriod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#studentloanforgiveness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-33432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AutoNum type="arabicPeriod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#studentloan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-33432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AutoNum type="arabicPeriod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#studentloandebt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-33432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AutoNum type="arabicPeriod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#studentdebt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-33432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AutoNum type="arabicPeriod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#studentdebtbomb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-33432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AutoNum type="arabicPeriod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#loanforgiveness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This is essentially an NLP task. This step involves:</a:t>
            </a:r>
            <a:endParaRPr>
              <a:solidFill>
                <a:srgbClr val="ADADA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Arial"/>
              <a:buAutoNum type="arabicParenR"/>
            </a:pPr>
            <a:r>
              <a:rPr lang="en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Removal of all hashtags from the tweet</a:t>
            </a:r>
            <a:endParaRPr>
              <a:solidFill>
                <a:srgbClr val="ADADA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Arial"/>
              <a:buAutoNum type="arabicParenR"/>
            </a:pPr>
            <a:r>
              <a:rPr lang="en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Lower-casing of the tweet</a:t>
            </a:r>
            <a:endParaRPr>
              <a:solidFill>
                <a:srgbClr val="ADADA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Arial"/>
              <a:buAutoNum type="arabicParenR"/>
            </a:pPr>
            <a:r>
              <a:rPr lang="en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Removal of stopwords</a:t>
            </a:r>
            <a:endParaRPr>
              <a:solidFill>
                <a:srgbClr val="ADADA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Arial"/>
              <a:buAutoNum type="arabicParenR"/>
            </a:pPr>
            <a:r>
              <a:rPr lang="en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Removing numbers from the tweet</a:t>
            </a:r>
            <a:endParaRPr>
              <a:solidFill>
                <a:srgbClr val="ADADA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Arial"/>
              <a:buAutoNum type="arabicParenR"/>
            </a:pPr>
            <a:r>
              <a:rPr lang="en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Removing urls from the tweet</a:t>
            </a:r>
            <a:endParaRPr>
              <a:solidFill>
                <a:srgbClr val="ADADA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Arial"/>
              <a:buAutoNum type="arabicParenR"/>
            </a:pPr>
            <a:r>
              <a:rPr lang="en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Removing punctuations from the tweet</a:t>
            </a:r>
            <a:endParaRPr>
              <a:solidFill>
                <a:srgbClr val="ADADA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Arial"/>
              <a:buAutoNum type="arabicParenR"/>
            </a:pPr>
            <a:r>
              <a:rPr lang="en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Removal of any special characters, symbols etc.</a:t>
            </a:r>
            <a:endParaRPr>
              <a:solidFill>
                <a:srgbClr val="ADADA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 on the Tweets - VADER</a:t>
            </a:r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determine if the tweet is positive or negative or neutral in this step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For semantic analysis, we used VADER sentiment analyzer from the nltk package.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VADER( Valence Aware Dictionary Sentiment Reasoner) is a lexicon and rule based sentiment analysis tool built on top of LIWC and ANEW, that is specifically attuned to sentiments expressed in social media.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VADER not only tells us if the sentence is positive or negative, it also tells us how positive or negative a sentiment is.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rgbClr val="27323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730</Words>
  <Application>Microsoft Office PowerPoint</Application>
  <PresentationFormat>On-screen Show (16:9)</PresentationFormat>
  <Paragraphs>106</Paragraphs>
  <Slides>24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Oswald</vt:lpstr>
      <vt:lpstr>Arial</vt:lpstr>
      <vt:lpstr>Average</vt:lpstr>
      <vt:lpstr>Slate</vt:lpstr>
      <vt:lpstr>Public Opinion on Student Loan Forgiveness</vt:lpstr>
      <vt:lpstr>Student Loans</vt:lpstr>
      <vt:lpstr>Student Loan Forgiveness</vt:lpstr>
      <vt:lpstr>Understanding Student Loan Forgiveness</vt:lpstr>
      <vt:lpstr>Public Opinion: For? Against? Mixed?</vt:lpstr>
      <vt:lpstr>Public Opinion from Tweets: Methodology</vt:lpstr>
      <vt:lpstr>Dataset Collection</vt:lpstr>
      <vt:lpstr>Data Preprocessing</vt:lpstr>
      <vt:lpstr>Sentiment Analysis on the Tweets - VADER</vt:lpstr>
      <vt:lpstr>Word Cloud</vt:lpstr>
      <vt:lpstr>Word Cloud</vt:lpstr>
      <vt:lpstr>Visualising results and Conclusions</vt:lpstr>
      <vt:lpstr>Topic Modeling using LDA</vt:lpstr>
      <vt:lpstr>LDA Implementation </vt:lpstr>
      <vt:lpstr>PowerPoint Presentation</vt:lpstr>
      <vt:lpstr>Word Cloud of Top 10 Keywords in Each Topic</vt:lpstr>
      <vt:lpstr>Word Cloud of Top 10 Keywords in Each Topic</vt:lpstr>
      <vt:lpstr>Word Cloud of Top 10 Keywords in Each Topic</vt:lpstr>
      <vt:lpstr>Sentence Chart Colored by Topic</vt:lpstr>
      <vt:lpstr>Sentence Chart Colored by Topic</vt:lpstr>
      <vt:lpstr>Sentence Chart Colored by Topic</vt:lpstr>
      <vt:lpstr>Clusters of Documents using t-SNE Algorithm 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 Opinion on Student Loan Forgiveness</dc:title>
  <dc:creator>Arunaggiri Pandian</dc:creator>
  <cp:lastModifiedBy>Karunanidhi, Arunaggiri Pandian</cp:lastModifiedBy>
  <cp:revision>4</cp:revision>
  <dcterms:modified xsi:type="dcterms:W3CDTF">2022-12-12T01:18:57Z</dcterms:modified>
</cp:coreProperties>
</file>